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0" r:id="rId6"/>
    <p:sldId id="272" r:id="rId7"/>
    <p:sldId id="273" r:id="rId8"/>
    <p:sldId id="274" r:id="rId9"/>
    <p:sldId id="276" r:id="rId10"/>
    <p:sldId id="287" r:id="rId11"/>
    <p:sldId id="279" r:id="rId12"/>
    <p:sldId id="281" r:id="rId13"/>
    <p:sldId id="282" r:id="rId14"/>
    <p:sldId id="283" r:id="rId15"/>
    <p:sldId id="280" r:id="rId16"/>
    <p:sldId id="284" r:id="rId17"/>
    <p:sldId id="286" r:id="rId18"/>
    <p:sldId id="289" r:id="rId19"/>
    <p:sldId id="285" r:id="rId20"/>
    <p:sldId id="288" r:id="rId21"/>
    <p:sldId id="291" r:id="rId22"/>
    <p:sldId id="292" r:id="rId23"/>
    <p:sldId id="293" r:id="rId24"/>
    <p:sldId id="294" r:id="rId25"/>
    <p:sldId id="295" r:id="rId26"/>
    <p:sldId id="300" r:id="rId27"/>
    <p:sldId id="303" r:id="rId28"/>
    <p:sldId id="301" r:id="rId29"/>
    <p:sldId id="302" r:id="rId30"/>
    <p:sldId id="267" r:id="rId3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dirty="0"/>
            <a:t>Pre-processing data with Python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Data-Load into DW Database</a:t>
          </a:r>
          <a:endParaRPr lang="zh-CN" altLang="en-US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dirty="0"/>
            <a:t>Data Visualization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ScaleX="135317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0" i="0" u="none" dirty="0"/>
            <a:t>Telecom Data Visualization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 custT="1"/>
      <dgm:spPr/>
      <dgm:t>
        <a:bodyPr rtlCol="0"/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0" i="0" u="none" kern="1200" noProof="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Telecom Churn Analysis</a:t>
          </a:r>
          <a:endParaRPr lang="zh-CN" altLang="en-US" sz="2300" b="0" i="0" u="none" kern="1200" noProof="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Retails RFM Analysis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ScaleX="117742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20165" custLinFactNeighborX="4242" custLinFactNeighborY="3881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15562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368293" y="60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-40044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45982" y="6039"/>
          <a:ext cx="5663246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Pre-processing data with Python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45982" y="6039"/>
        <a:ext cx="5663246" cy="1085120"/>
      </dsp:txXfrm>
    </dsp:sp>
    <dsp:sp modelId="{5DD1A591-E379-4123-AFEF-0E0E1C78A6C8}">
      <dsp:nvSpPr>
        <dsp:cNvPr id="0" name=""/>
        <dsp:cNvSpPr/>
      </dsp:nvSpPr>
      <dsp:spPr>
        <a:xfrm>
          <a:off x="-368293" y="13624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-40044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885020" y="1362439"/>
          <a:ext cx="418516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strike="noStrike" kern="1200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Data-Load into DW Database</a:t>
          </a:r>
          <a:endParaRPr lang="zh-CN" altLang="en-US" sz="23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85020" y="1362439"/>
        <a:ext cx="4185169" cy="1085120"/>
      </dsp:txXfrm>
    </dsp:sp>
    <dsp:sp modelId="{B231036C-5FBE-4605-8393-F1B6359EE169}">
      <dsp:nvSpPr>
        <dsp:cNvPr id="0" name=""/>
        <dsp:cNvSpPr/>
      </dsp:nvSpPr>
      <dsp:spPr>
        <a:xfrm>
          <a:off x="-368293" y="27188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-40044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885020" y="2718839"/>
          <a:ext cx="418516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Data Visualization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85020" y="2718839"/>
        <a:ext cx="4185169" cy="1085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209759" y="60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18489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672288" y="6039"/>
          <a:ext cx="4927702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Telecom Data Visualization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72288" y="6039"/>
        <a:ext cx="4927702" cy="1085120"/>
      </dsp:txXfrm>
    </dsp:sp>
    <dsp:sp modelId="{5DD1A591-E379-4123-AFEF-0E0E1C78A6C8}">
      <dsp:nvSpPr>
        <dsp:cNvPr id="0" name=""/>
        <dsp:cNvSpPr/>
      </dsp:nvSpPr>
      <dsp:spPr>
        <a:xfrm>
          <a:off x="-209759" y="13624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118489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621584" y="1404552"/>
          <a:ext cx="502910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0" i="0" u="none" kern="1200" noProof="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Telecom Churn Analysis</a:t>
          </a:r>
          <a:endParaRPr lang="zh-CN" altLang="en-US" sz="2300" b="0" i="0" u="none" kern="1200" noProof="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21584" y="1404552"/>
        <a:ext cx="5029109" cy="1085120"/>
      </dsp:txXfrm>
    </dsp:sp>
    <dsp:sp modelId="{B231036C-5FBE-4605-8393-F1B6359EE169}">
      <dsp:nvSpPr>
        <dsp:cNvPr id="0" name=""/>
        <dsp:cNvSpPr/>
      </dsp:nvSpPr>
      <dsp:spPr>
        <a:xfrm>
          <a:off x="-209759" y="27188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118489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717906" y="2718839"/>
          <a:ext cx="48364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Retails RFM Analysis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17906" y="2718839"/>
        <a:ext cx="48364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37E677-E9DB-4623-A96C-44D08FEB44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2023/2/8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6E39F-C4EE-4692-ACC1-6ECD2D26C200}" type="datetime1">
              <a:rPr lang="zh-CN" altLang="en-US" smtClean="0"/>
              <a:pPr/>
              <a:t>2023/2/8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00EEB-8338-48D7-8EE8-EE0082EF760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52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02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15F50-C926-4024-813D-614A9A4F245E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7EF83-A714-4967-985D-F223D3C52365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605A88-DD6B-41B4-A023-74D2F6BAD527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AAE0348-2D4A-4663-A0A2-8BC4B8A9AB1F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E2749-18DB-4137-B74A-5B171A175C22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98DB4-D0FC-4AF3-BA55-8D24794D6FDD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23F0A-5790-479C-B764-65FB21DE5F0D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98BCE-83CC-48B5-8EF0-0EE47E70EE91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DE924F-0E6B-4BF0-997A-EDE999311126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0A8C-4481-4409-9809-12544EFE9584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FD9B7-51A1-461D-84F3-BE6CED1285B5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DA3B03-FF89-42EA-9564-E2218E3FCDC0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780CB-9532-4B06-972F-D59E5E2AA7CA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45EC9-AD86-4504-B744-84E09B800EE1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A8DF7-E57F-4D35-A93B-3E2EFAB6A3C2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A71D50-6F84-4A6F-B857-367F238BAB94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9E506-C08C-41A2-91BD-B2D0212794AF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913A2C-B6EC-4E73-9A1C-1ABDFA588B67}" type="datetime1">
              <a:rPr lang="zh-CN" altLang="en-US" noProof="0" smtClean="0"/>
              <a:t>2023/2/8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长方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1C1A645-E05B-6833-24F7-5F99CAF5B109}"/>
              </a:ext>
            </a:extLst>
          </p:cNvPr>
          <p:cNvSpPr txBox="1">
            <a:spLocks/>
          </p:cNvSpPr>
          <p:nvPr/>
        </p:nvSpPr>
        <p:spPr>
          <a:xfrm>
            <a:off x="276912" y="1429320"/>
            <a:ext cx="10260882" cy="2228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TELECOM</a:t>
            </a:r>
            <a:r>
              <a:rPr lang="en-CA" sz="6600" b="1" dirty="0">
                <a:latin typeface="Algerian" panose="04020705040A02060702" pitchFamily="82" charset="0"/>
              </a:rPr>
              <a:t> </a:t>
            </a:r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Project</a:t>
            </a:r>
            <a:endParaRPr lang="zh-cn" sz="66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14582-F715-2C4C-8A64-5EA675B9C260}"/>
              </a:ext>
            </a:extLst>
          </p:cNvPr>
          <p:cNvSpPr txBox="1"/>
          <p:nvPr/>
        </p:nvSpPr>
        <p:spPr>
          <a:xfrm>
            <a:off x="5550297" y="5213568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Setup </a:t>
            </a:r>
            <a:r>
              <a:rPr lang="en-C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environment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Build data warehouse </a:t>
            </a:r>
          </a:p>
          <a:p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CA" sz="180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2022.06.26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C4A23-70F9-9EDB-0048-AC9BC722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Cleasing</a:t>
            </a:r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----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DimCustomer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99802-DA29-9250-5137-84D502291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361" y="1387688"/>
            <a:ext cx="2868485" cy="198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A2E825-6E52-816C-08A4-FFE429A4A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208" y="1437233"/>
            <a:ext cx="2587211" cy="1936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9732CA-E416-8520-6E1C-44DD826FB8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87" y="4643098"/>
            <a:ext cx="2378642" cy="22149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F97496-C561-BE55-5FC5-87E82C42EA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95" y="4874618"/>
            <a:ext cx="3969168" cy="138696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E482C811-187F-2C67-F411-46CA45138401}"/>
              </a:ext>
            </a:extLst>
          </p:cNvPr>
          <p:cNvSpPr/>
          <p:nvPr/>
        </p:nvSpPr>
        <p:spPr>
          <a:xfrm>
            <a:off x="3825426" y="2167025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262D380-EA04-C0AE-EE0D-D5FC65258DB6}"/>
              </a:ext>
            </a:extLst>
          </p:cNvPr>
          <p:cNvSpPr/>
          <p:nvPr/>
        </p:nvSpPr>
        <p:spPr>
          <a:xfrm>
            <a:off x="7880677" y="2125780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CF20DBD5-9B81-E61A-CB2C-1736B74D7530}"/>
              </a:ext>
            </a:extLst>
          </p:cNvPr>
          <p:cNvSpPr/>
          <p:nvPr/>
        </p:nvSpPr>
        <p:spPr>
          <a:xfrm>
            <a:off x="11257036" y="2787588"/>
            <a:ext cx="523783" cy="19338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AA29E1-A96E-4548-C350-A18BA9D3EA9E}"/>
              </a:ext>
            </a:extLst>
          </p:cNvPr>
          <p:cNvSpPr txBox="1"/>
          <p:nvPr/>
        </p:nvSpPr>
        <p:spPr>
          <a:xfrm>
            <a:off x="4924294" y="1069172"/>
            <a:ext cx="186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for null values</a:t>
            </a:r>
            <a:endParaRPr lang="en-CA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2396C0-C64E-9897-A15A-7C4FD74EE42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08" y="1387689"/>
            <a:ext cx="2783787" cy="20413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9266B1-73AC-CBEC-A2DD-488430E5B2FC}"/>
              </a:ext>
            </a:extLst>
          </p:cNvPr>
          <p:cNvSpPr txBox="1"/>
          <p:nvPr/>
        </p:nvSpPr>
        <p:spPr>
          <a:xfrm>
            <a:off x="1196056" y="1045704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ata</a:t>
            </a:r>
            <a:r>
              <a:rPr lang="en-US" altLang="zh-CN" sz="1400" b="1" dirty="0"/>
              <a:t> overview</a:t>
            </a:r>
            <a:endParaRPr lang="en-CA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3035C-938C-1C7E-0042-84B1CED94A45}"/>
              </a:ext>
            </a:extLst>
          </p:cNvPr>
          <p:cNvSpPr txBox="1"/>
          <p:nvPr/>
        </p:nvSpPr>
        <p:spPr>
          <a:xfrm>
            <a:off x="8703839" y="1108834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Missing value handling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8D52B6-1614-1CBB-78CF-7B2853B2DF84}"/>
              </a:ext>
            </a:extLst>
          </p:cNvPr>
          <p:cNvSpPr txBox="1"/>
          <p:nvPr/>
        </p:nvSpPr>
        <p:spPr>
          <a:xfrm>
            <a:off x="8787195" y="4237667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Confirm the handling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7460FDA-FA8E-313C-5341-0245489A10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839" y="4632342"/>
            <a:ext cx="2506506" cy="22256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FD175A-6374-9AE8-3561-7E4B466371AF}"/>
              </a:ext>
            </a:extLst>
          </p:cNvPr>
          <p:cNvSpPr txBox="1"/>
          <p:nvPr/>
        </p:nvSpPr>
        <p:spPr>
          <a:xfrm>
            <a:off x="5150055" y="4276196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0" i="0" dirty="0">
                <a:effectLst/>
                <a:latin typeface="Roboto" pitchFamily="2" charset="0"/>
              </a:rPr>
              <a:t>Duplicates and Outliers handling</a:t>
            </a:r>
            <a:endParaRPr lang="en-CA" sz="1400" b="1" i="0" dirty="0">
              <a:effectLst/>
              <a:latin typeface="Helvetica Neue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F1F6D3-73FC-049B-2BD6-9891366337AE}"/>
              </a:ext>
            </a:extLst>
          </p:cNvPr>
          <p:cNvSpPr txBox="1"/>
          <p:nvPr/>
        </p:nvSpPr>
        <p:spPr>
          <a:xfrm>
            <a:off x="1289782" y="4489209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Put cleaning data into csv</a:t>
            </a:r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4BE1770B-9C5C-3BDE-9A9B-2EA1752DAE3C}"/>
              </a:ext>
            </a:extLst>
          </p:cNvPr>
          <p:cNvSpPr/>
          <p:nvPr/>
        </p:nvSpPr>
        <p:spPr>
          <a:xfrm>
            <a:off x="7880677" y="5450889"/>
            <a:ext cx="284935" cy="662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610B651-CFA5-FA19-BE1E-C06DCD83D73F}"/>
              </a:ext>
            </a:extLst>
          </p:cNvPr>
          <p:cNvSpPr/>
          <p:nvPr/>
        </p:nvSpPr>
        <p:spPr>
          <a:xfrm>
            <a:off x="4683361" y="5450889"/>
            <a:ext cx="284935" cy="662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42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0257C-9E45-1DA6-7067-E9817A6F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validation &amp; Data-Load into DW Database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C0D1C7-5F0A-4240-4ACB-623580429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724" y="1520945"/>
            <a:ext cx="4735581" cy="209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4A2ED-FB76-5A87-6DDD-F6D8BFADC3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00" y="1507404"/>
            <a:ext cx="3687132" cy="2092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710D-DEFA-7F18-5EFC-BF7040DE93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537" y="4105140"/>
            <a:ext cx="4281724" cy="2739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6711D2-CE91-E3B5-A326-CBBF23B7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11" y="4118680"/>
            <a:ext cx="3472173" cy="2739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714A3-86D5-0AA6-30B4-D952F046BC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5" y="1520945"/>
            <a:ext cx="1812986" cy="20920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4AFAB3-675A-2C07-D56C-36938C02DD66}"/>
              </a:ext>
            </a:extLst>
          </p:cNvPr>
          <p:cNvSpPr txBox="1"/>
          <p:nvPr/>
        </p:nvSpPr>
        <p:spPr>
          <a:xfrm>
            <a:off x="253968" y="113556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atetime</a:t>
            </a:r>
            <a:r>
              <a:rPr lang="en-US" altLang="zh-CN" sz="1400" b="1" dirty="0"/>
              <a:t> Fixed</a:t>
            </a:r>
            <a:endParaRPr lang="en-CA" sz="1400" b="1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290AEA0-643E-BDB0-108A-1980C4539247}"/>
              </a:ext>
            </a:extLst>
          </p:cNvPr>
          <p:cNvSpPr/>
          <p:nvPr/>
        </p:nvSpPr>
        <p:spPr>
          <a:xfrm>
            <a:off x="2239546" y="2072712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22E7623-D242-0EBB-5276-0E006E3E2FA4}"/>
              </a:ext>
            </a:extLst>
          </p:cNvPr>
          <p:cNvSpPr/>
          <p:nvPr/>
        </p:nvSpPr>
        <p:spPr>
          <a:xfrm>
            <a:off x="7836548" y="2072712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E2F106-0FDE-34C0-E6C1-55C1F373828C}"/>
              </a:ext>
            </a:extLst>
          </p:cNvPr>
          <p:cNvSpPr txBox="1"/>
          <p:nvPr/>
        </p:nvSpPr>
        <p:spPr>
          <a:xfrm>
            <a:off x="3664007" y="1159036"/>
            <a:ext cx="3600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Generate </a:t>
            </a:r>
            <a:r>
              <a:rPr lang="en-CA" sz="1400" b="1" i="0" dirty="0" err="1">
                <a:effectLst/>
                <a:latin typeface="Helvetica Neue"/>
              </a:rPr>
              <a:t>dataframe</a:t>
            </a:r>
            <a:r>
              <a:rPr lang="en-CA" sz="1400" b="1" i="0" dirty="0">
                <a:effectLst/>
                <a:latin typeface="Helvetica Neue"/>
              </a:rPr>
              <a:t> from CSV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6A2952-7D5C-50B1-7BAD-F466FD9CEAE8}"/>
              </a:ext>
            </a:extLst>
          </p:cNvPr>
          <p:cNvSpPr txBox="1"/>
          <p:nvPr/>
        </p:nvSpPr>
        <p:spPr>
          <a:xfrm>
            <a:off x="8250900" y="1159633"/>
            <a:ext cx="4418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Create a database connection engine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89933EA-A3E0-7067-7652-B805A95F3B4B}"/>
              </a:ext>
            </a:extLst>
          </p:cNvPr>
          <p:cNvSpPr/>
          <p:nvPr/>
        </p:nvSpPr>
        <p:spPr>
          <a:xfrm>
            <a:off x="9034070" y="3765832"/>
            <a:ext cx="550415" cy="1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46F9B0-47C2-7276-73BC-E5966CF75A32}"/>
              </a:ext>
            </a:extLst>
          </p:cNvPr>
          <p:cNvSpPr txBox="1"/>
          <p:nvPr/>
        </p:nvSpPr>
        <p:spPr>
          <a:xfrm>
            <a:off x="6991750" y="3836678"/>
            <a:ext cx="4418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Combinate tables</a:t>
            </a: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C55554C7-5863-FC59-4E44-F8014E18882E}"/>
              </a:ext>
            </a:extLst>
          </p:cNvPr>
          <p:cNvSpPr/>
          <p:nvPr/>
        </p:nvSpPr>
        <p:spPr>
          <a:xfrm>
            <a:off x="5324493" y="5132856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40AE72-5AED-CA65-A12D-DD55BA7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Prepare data sets for reporting and analysis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66BF1D-E7DF-02DC-D2BB-403F1903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79" y="959474"/>
            <a:ext cx="5626492" cy="725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A6F465-326F-47B0-A5FB-1351F7A9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" y="1015219"/>
            <a:ext cx="2195135" cy="5376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8CD6E4-D50E-85AA-BC20-CF0657361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8" y="1896271"/>
            <a:ext cx="5546593" cy="777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9A2761-8F1A-CA53-74C8-E323DC8990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8" y="3600332"/>
            <a:ext cx="4115157" cy="8382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B849BF-FB14-27FE-9312-FD73031098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4244797"/>
            <a:ext cx="4115156" cy="7773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A7282B-4460-82C7-BFE3-4A9C694EC1E7}"/>
              </a:ext>
            </a:extLst>
          </p:cNvPr>
          <p:cNvSpPr txBox="1"/>
          <p:nvPr/>
        </p:nvSpPr>
        <p:spPr>
          <a:xfrm>
            <a:off x="2582484" y="1306315"/>
            <a:ext cx="302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Net Promoter Score (NPS)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202CCA-0384-F009-895E-52B7B6FA8CFF}"/>
              </a:ext>
            </a:extLst>
          </p:cNvPr>
          <p:cNvSpPr txBox="1"/>
          <p:nvPr/>
        </p:nvSpPr>
        <p:spPr>
          <a:xfrm>
            <a:off x="2582484" y="2414474"/>
            <a:ext cx="166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Satisfaction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F218AA-AD8D-CF6A-4CD5-685CDAA041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2588094"/>
            <a:ext cx="5546593" cy="86113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9B903A1-67BC-A9BA-44F8-7D5FA9C47F8B}"/>
              </a:ext>
            </a:extLst>
          </p:cNvPr>
          <p:cNvSpPr txBox="1"/>
          <p:nvPr/>
        </p:nvSpPr>
        <p:spPr>
          <a:xfrm>
            <a:off x="2605537" y="4212213"/>
            <a:ext cx="185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First Resolved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86B0612-9305-B31B-A44E-FC52EDA12CD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4921726"/>
            <a:ext cx="4115156" cy="62489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A6C66EF-B2A4-1D26-3A43-750F8925C112}"/>
              </a:ext>
            </a:extLst>
          </p:cNvPr>
          <p:cNvSpPr txBox="1"/>
          <p:nvPr/>
        </p:nvSpPr>
        <p:spPr>
          <a:xfrm>
            <a:off x="2605537" y="5799486"/>
            <a:ext cx="1487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Cdrid</a:t>
            </a:r>
            <a:endParaRPr lang="en-CA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024D790-8B48-95CE-193C-70BE0F3A1D9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5664084"/>
            <a:ext cx="1775614" cy="64013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739397-B066-2013-2030-0E7430DE3C2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191" y="5652653"/>
            <a:ext cx="3383573" cy="6629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30324E1-9588-7E58-FBA7-0C0AC2CB0AB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6304219"/>
            <a:ext cx="3817951" cy="6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9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7E448-B5F5-E97B-DDFB-3CEF9172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Data validation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6DBDF1-CF3E-7A70-0E05-EF7B970B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4B89AE-75E6-5248-2144-B8DED45A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40AE72-5AED-CA65-A12D-DD55BA7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Prepare data sets for reporting and analysis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75EBBA-316A-638B-9788-A3E4D1A190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44" y="1207263"/>
            <a:ext cx="2545301" cy="12696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51FACB-A0F2-A26C-AF8B-51782C529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2818139"/>
            <a:ext cx="2577409" cy="126960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8D965F-C978-2728-692F-5CBB709643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519" y="1876162"/>
            <a:ext cx="4298052" cy="15165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60F95D5-42C8-3A5E-80BA-50886FA94D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4429014"/>
            <a:ext cx="5745978" cy="708721"/>
          </a:xfrm>
          <a:prstGeom prst="rect">
            <a:avLst/>
          </a:prstGeom>
        </p:spPr>
      </p:pic>
      <p:sp>
        <p:nvSpPr>
          <p:cNvPr id="35" name="右大括号 34">
            <a:extLst>
              <a:ext uri="{FF2B5EF4-FFF2-40B4-BE49-F238E27FC236}">
                <a16:creationId xmlns:a16="http://schemas.microsoft.com/office/drawing/2014/main" id="{A4D1DB82-0E60-E37A-F369-775757D02853}"/>
              </a:ext>
            </a:extLst>
          </p:cNvPr>
          <p:cNvSpPr/>
          <p:nvPr/>
        </p:nvSpPr>
        <p:spPr>
          <a:xfrm>
            <a:off x="3549366" y="1876162"/>
            <a:ext cx="124287" cy="1411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rgbClr val="FFFF00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078E8CC-D4B3-76C0-16B3-8E31464338B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5471247"/>
            <a:ext cx="5745978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50F531-FC07-3D68-0D5D-C7E7F6B2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2C3C21-4A4C-10F5-48F4-52FA45C1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2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122626"/>
              </p:ext>
            </p:extLst>
          </p:nvPr>
        </p:nvGraphicFramePr>
        <p:xfrm>
          <a:off x="650668" y="2438400"/>
          <a:ext cx="5440935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EECDC783-6905-1092-7CFE-36C564A8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7" y="356068"/>
            <a:ext cx="3352128" cy="1573863"/>
          </a:xfrm>
        </p:spPr>
        <p:txBody>
          <a:bodyPr rtlCol="0">
            <a:normAutofit/>
          </a:bodyPr>
          <a:lstStyle/>
          <a:p>
            <a:pPr algn="l" rtl="0"/>
            <a:r>
              <a:rPr lang="en-CA" sz="3600" dirty="0">
                <a:solidFill>
                  <a:srgbClr val="FFFF00"/>
                </a:solidFill>
                <a:latin typeface="Bahnschrift" panose="020B0502040204020203" pitchFamily="34" charset="0"/>
              </a:rPr>
              <a:t>Agenda</a:t>
            </a:r>
            <a:endParaRPr lang="zh-CN" altLang="en-US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DA4EE2-5DD5-CFB5-71FA-1CBC16FEAF43}"/>
              </a:ext>
            </a:extLst>
          </p:cNvPr>
          <p:cNvSpPr txBox="1"/>
          <p:nvPr/>
        </p:nvSpPr>
        <p:spPr>
          <a:xfrm>
            <a:off x="5550297" y="521356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Visualization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CA" altLang="zh-CN" sz="180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2022.07.17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392058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</a:t>
            </a:r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Visualization---Relative Date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5238CC-976C-A3EE-ACFF-8EB8AF2D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5218"/>
            <a:ext cx="12203749" cy="57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0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Concept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AC354-2F45-3235-84EA-13F0A6D2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88" y="1209511"/>
            <a:ext cx="9356695" cy="53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Visualization---Last N Report Weeks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0374B9-DDDC-C279-2BD1-6276B008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9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Visualization---Executive Dashboard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438001-7743-57A5-97DA-0344A032B898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E9BC3A-B71C-E2AA-99D7-FAB0EFEE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06"/>
            <a:ext cx="12192000" cy="4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9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1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6A71AB-2409-E64A-2E74-02799A2D97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897" y="1136343"/>
            <a:ext cx="7974206" cy="56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8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2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8EE84-FA83-4762-B1F8-2250F7449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953" y="1174073"/>
            <a:ext cx="7982094" cy="56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9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89DDB-B7E8-AAD9-89F5-EA310BA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20D21-8CB7-9BC5-C7D2-8A1BC579053B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BA6A8D-BE72-E212-3942-3F07B38946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66" y="1136343"/>
            <a:ext cx="8030285" cy="570501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4360E7F-916F-246E-42C4-B673A2B4E7E9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2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44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3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BDA373-10A4-6FBE-F65C-464884D6C2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304" y="1173202"/>
            <a:ext cx="9285392" cy="56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Retails RFM Analysis</a:t>
            </a:r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DBCBC-33D4-C09F-B5AE-4B68FBD188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531" y="1136343"/>
            <a:ext cx="7731860" cy="56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长方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8FD35D1-AAC5-AC1D-3A69-BF443B33A000}"/>
              </a:ext>
            </a:extLst>
          </p:cNvPr>
          <p:cNvSpPr txBox="1">
            <a:spLocks/>
          </p:cNvSpPr>
          <p:nvPr/>
        </p:nvSpPr>
        <p:spPr>
          <a:xfrm>
            <a:off x="1066800" y="226632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6600" dirty="0">
                <a:solidFill>
                  <a:srgbClr val="FFFF00"/>
                </a:solidFill>
                <a:latin typeface="Bahnschrift" panose="020B0502040204020203" pitchFamily="34" charset="0"/>
              </a:rPr>
              <a:t>Thanks</a:t>
            </a:r>
            <a:endParaRPr lang="en-CA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Logical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26575D-A22D-7056-468B-ECC65DB4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861387"/>
            <a:ext cx="10185390" cy="57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Physical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5C30D-BA1A-A310-55DF-9C869F16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3" y="915872"/>
            <a:ext cx="10160753" cy="58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Connect between SQL Server and Python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E12F2-0CE0-9D5E-B86D-6B4188F22E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91" y="1855434"/>
            <a:ext cx="5385609" cy="3892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9D70FC-AB0A-3FB2-E616-702FF06BA1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200" y="1855434"/>
            <a:ext cx="5820713" cy="39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7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Cleaning the </a:t>
            </a:r>
            <a:r>
              <a:rPr lang="en-CA" sz="3200" dirty="0" err="1">
                <a:solidFill>
                  <a:srgbClr val="FFFF00"/>
                </a:solidFill>
                <a:latin typeface="Bahnschrift" panose="020B0502040204020203" pitchFamily="34" charset="0"/>
              </a:rPr>
              <a:t>DimCustomer</a:t>
            </a:r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 Table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B8D25-1434-D9C7-2438-5C492CB4F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33" y="4108791"/>
            <a:ext cx="5350067" cy="2456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037554-BB0E-C9CB-B30D-4F303FEE6A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56" y="1018390"/>
            <a:ext cx="4217969" cy="2937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6D491C-65DC-F17D-3B48-D022AA947B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541" y="975836"/>
            <a:ext cx="4086478" cy="3022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F08E08-F577-FF3C-9902-8AA49F808C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476" y="4208179"/>
            <a:ext cx="4614220" cy="24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7704"/>
              </p:ext>
            </p:extLst>
          </p:nvPr>
        </p:nvGraphicFramePr>
        <p:xfrm>
          <a:off x="650668" y="2438400"/>
          <a:ext cx="5440935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EECDC783-6905-1092-7CFE-36C564A8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7" y="356068"/>
            <a:ext cx="3352128" cy="1573863"/>
          </a:xfrm>
        </p:spPr>
        <p:txBody>
          <a:bodyPr rtlCol="0">
            <a:normAutofit/>
          </a:bodyPr>
          <a:lstStyle/>
          <a:p>
            <a:pPr algn="l" rtl="0"/>
            <a:r>
              <a:rPr lang="en-CA" sz="3600" dirty="0">
                <a:solidFill>
                  <a:srgbClr val="FFFF00"/>
                </a:solidFill>
                <a:latin typeface="Bahnschrift" panose="020B0502040204020203" pitchFamily="34" charset="0"/>
              </a:rPr>
              <a:t>Agenda</a:t>
            </a:r>
            <a:endParaRPr lang="zh-CN" altLang="en-US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C43C85-E6A8-202E-0889-8DC2266A4186}"/>
              </a:ext>
            </a:extLst>
          </p:cNvPr>
          <p:cNvSpPr txBox="1"/>
          <p:nvPr/>
        </p:nvSpPr>
        <p:spPr>
          <a:xfrm>
            <a:off x="5550297" y="5213568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ETL  T</a:t>
            </a:r>
            <a:r>
              <a:rPr lang="en-US" altLang="zh-CN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ableau</a:t>
            </a:r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zh-CN" sz="1800" baseline="30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2022.07.10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193989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3590F7-A9A5-FE5B-77F2-874B4FD13C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6" y="1766656"/>
            <a:ext cx="2769834" cy="3444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DD94F0-D9CF-AE3B-49C4-F0AF6153C7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484" y="1766657"/>
            <a:ext cx="3514315" cy="34442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AA5A4-F98F-306B-C9E6-CADCEFD9D6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443" y="1766656"/>
            <a:ext cx="3514315" cy="35038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7FD2B83-A76B-70AE-0F08-59E6AE77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Import data from .csv into Python </a:t>
            </a:r>
            <a:endParaRPr lang="en-CA" sz="1200" dirty="0">
              <a:solidFill>
                <a:srgbClr val="FFFF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E79FE69-EC57-C8BF-0E6F-651349B3C330}"/>
              </a:ext>
            </a:extLst>
          </p:cNvPr>
          <p:cNvSpPr/>
          <p:nvPr/>
        </p:nvSpPr>
        <p:spPr>
          <a:xfrm>
            <a:off x="3453414" y="3773010"/>
            <a:ext cx="319596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31768EA-9562-860D-052E-FC939EFE5881}"/>
              </a:ext>
            </a:extLst>
          </p:cNvPr>
          <p:cNvSpPr/>
          <p:nvPr/>
        </p:nvSpPr>
        <p:spPr>
          <a:xfrm>
            <a:off x="7995784" y="3773010"/>
            <a:ext cx="319596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77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02C9A-0845-3FA2-4F89-DE2D89B9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Cleasing</a:t>
            </a:r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----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FactCDR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CB6593-BCC1-31F4-5A3C-5C097BEE52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54" y="1420427"/>
            <a:ext cx="2886247" cy="2008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02DC74-7738-3501-4D90-C95A9EC802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9926" y="1481283"/>
            <a:ext cx="2372656" cy="19705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C0F18A-F7A9-81EC-6BD0-BD03177564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98" y="4230548"/>
            <a:ext cx="4101484" cy="2627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AA8703-3E22-A3E6-3E1F-B7174F6739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99" y="4239426"/>
            <a:ext cx="2473767" cy="26583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01EE7E3-02BC-59A8-F35D-32B244733F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71" y="5031357"/>
            <a:ext cx="3945550" cy="1074513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1842DB57-F546-7C6A-0C04-3D4A48ACDFF9}"/>
              </a:ext>
            </a:extLst>
          </p:cNvPr>
          <p:cNvSpPr/>
          <p:nvPr/>
        </p:nvSpPr>
        <p:spPr>
          <a:xfrm>
            <a:off x="3382392" y="2041864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77A155-154F-1E46-E3E8-29915FD6AD4D}"/>
              </a:ext>
            </a:extLst>
          </p:cNvPr>
          <p:cNvSpPr/>
          <p:nvPr/>
        </p:nvSpPr>
        <p:spPr>
          <a:xfrm>
            <a:off x="6159855" y="2040434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4CF44E3-FDAE-C642-713D-958C40007EE9}"/>
              </a:ext>
            </a:extLst>
          </p:cNvPr>
          <p:cNvSpPr/>
          <p:nvPr/>
        </p:nvSpPr>
        <p:spPr>
          <a:xfrm>
            <a:off x="8930498" y="2040433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5E4FE43-3FC7-B469-EB42-A404361CC9B3}"/>
              </a:ext>
            </a:extLst>
          </p:cNvPr>
          <p:cNvSpPr/>
          <p:nvPr/>
        </p:nvSpPr>
        <p:spPr>
          <a:xfrm>
            <a:off x="10516641" y="3688984"/>
            <a:ext cx="550415" cy="1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B0912560-777E-7E0D-91E6-AC932E861DB0}"/>
              </a:ext>
            </a:extLst>
          </p:cNvPr>
          <p:cNvSpPr/>
          <p:nvPr/>
        </p:nvSpPr>
        <p:spPr>
          <a:xfrm>
            <a:off x="7359588" y="5353235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FB64DA20-3F89-FF6F-8236-57E2FF603A02}"/>
              </a:ext>
            </a:extLst>
          </p:cNvPr>
          <p:cNvSpPr/>
          <p:nvPr/>
        </p:nvSpPr>
        <p:spPr>
          <a:xfrm>
            <a:off x="4255543" y="5353235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4DBE45-9595-0D12-39E5-8AACAE0C7E7D}"/>
              </a:ext>
            </a:extLst>
          </p:cNvPr>
          <p:cNvSpPr txBox="1"/>
          <p:nvPr/>
        </p:nvSpPr>
        <p:spPr>
          <a:xfrm>
            <a:off x="861134" y="1063934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ata</a:t>
            </a:r>
            <a:r>
              <a:rPr lang="en-US" altLang="zh-CN" sz="1400" b="1" dirty="0"/>
              <a:t> overview</a:t>
            </a:r>
            <a:endParaRPr lang="en-CA" sz="14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0BCD99-7C99-CB9F-FCB0-B1D3306B6B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552" y="1439988"/>
            <a:ext cx="1985465" cy="20118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BC54D4D-16D2-2D0E-0D88-D081379006E5}"/>
              </a:ext>
            </a:extLst>
          </p:cNvPr>
          <p:cNvSpPr txBox="1"/>
          <p:nvPr/>
        </p:nvSpPr>
        <p:spPr>
          <a:xfrm>
            <a:off x="3769234" y="1034636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Fixe the datetime type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9F06A5-D80D-F36C-BCE1-F99DDA35AB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529" y="1420428"/>
            <a:ext cx="1937663" cy="20507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2825AC3-E8D8-E3FD-52D6-1B367322E40D}"/>
              </a:ext>
            </a:extLst>
          </p:cNvPr>
          <p:cNvSpPr txBox="1"/>
          <p:nvPr/>
        </p:nvSpPr>
        <p:spPr>
          <a:xfrm>
            <a:off x="6706378" y="1055556"/>
            <a:ext cx="186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for null values</a:t>
            </a:r>
            <a:endParaRPr lang="en-CA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3783C5-C45F-1A5D-111B-BEAD288BA976}"/>
              </a:ext>
            </a:extLst>
          </p:cNvPr>
          <p:cNvSpPr txBox="1"/>
          <p:nvPr/>
        </p:nvSpPr>
        <p:spPr>
          <a:xfrm>
            <a:off x="9838582" y="1117261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the duplicates</a:t>
            </a:r>
            <a:endParaRPr lang="en-CA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DA5E9A-3E04-A78D-4C76-120F5A18FFA4}"/>
              </a:ext>
            </a:extLst>
          </p:cNvPr>
          <p:cNvSpPr txBox="1"/>
          <p:nvPr/>
        </p:nvSpPr>
        <p:spPr>
          <a:xfrm>
            <a:off x="8734813" y="3931649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Detecting outliers ---IQR rules</a:t>
            </a:r>
            <a:endParaRPr lang="en-CA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D476E-D897-A533-ED3C-B47942B04A7F}"/>
              </a:ext>
            </a:extLst>
          </p:cNvPr>
          <p:cNvSpPr txBox="1"/>
          <p:nvPr/>
        </p:nvSpPr>
        <p:spPr>
          <a:xfrm>
            <a:off x="5418624" y="3922771"/>
            <a:ext cx="799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Boxplot</a:t>
            </a:r>
            <a:endParaRPr lang="en-CA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A720D4-3499-879A-49A8-8E037D17F02C}"/>
              </a:ext>
            </a:extLst>
          </p:cNvPr>
          <p:cNvSpPr txBox="1"/>
          <p:nvPr/>
        </p:nvSpPr>
        <p:spPr>
          <a:xfrm>
            <a:off x="809119" y="4683015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Put cleaning data into csv</a:t>
            </a:r>
          </a:p>
        </p:txBody>
      </p:sp>
    </p:spTree>
    <p:extLst>
      <p:ext uri="{BB962C8B-B14F-4D97-AF65-F5344CB8AC3E}">
        <p14:creationId xmlns:p14="http://schemas.microsoft.com/office/powerpoint/2010/main" val="2459975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68_TF78884036_Win32" id="{6B660F67-D921-49FF-AC40-C06E48F9BC42}" vid="{DBA0214C-676F-42A2-A45D-8700C3D9F70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1632</TotalTime>
  <Words>225</Words>
  <Application>Microsoft Office PowerPoint</Application>
  <PresentationFormat>宽屏</PresentationFormat>
  <Paragraphs>67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Helvetica Neue</vt:lpstr>
      <vt:lpstr>Microsoft YaHei UI</vt:lpstr>
      <vt:lpstr>Algerian</vt:lpstr>
      <vt:lpstr>Bahnschrift</vt:lpstr>
      <vt:lpstr>Calibri</vt:lpstr>
      <vt:lpstr>Century Gothic</vt:lpstr>
      <vt:lpstr>Roboto</vt:lpstr>
      <vt:lpstr>Wingdings 3</vt:lpstr>
      <vt:lpstr>离子</vt:lpstr>
      <vt:lpstr>PowerPoint 演示文稿</vt:lpstr>
      <vt:lpstr>Concept Model</vt:lpstr>
      <vt:lpstr>Logical Model</vt:lpstr>
      <vt:lpstr>Physical Model</vt:lpstr>
      <vt:lpstr>Connect between SQL Server and Python</vt:lpstr>
      <vt:lpstr>Cleaning the DimCustomer Table</vt:lpstr>
      <vt:lpstr>Agenda</vt:lpstr>
      <vt:lpstr>Import data from .csv into Python </vt:lpstr>
      <vt:lpstr>Data Cleasing ----FactCDR</vt:lpstr>
      <vt:lpstr>Data Cleasing ----DimCustomer</vt:lpstr>
      <vt:lpstr>Data validation &amp; Data-Load into DW Database</vt:lpstr>
      <vt:lpstr>Prepare data sets for reporting and analysis </vt:lpstr>
      <vt:lpstr> Data validation</vt:lpstr>
      <vt:lpstr>PowerPoint 演示文稿</vt:lpstr>
      <vt:lpstr>Prepare data sets for reporting and analysis </vt:lpstr>
      <vt:lpstr>PowerPoint 演示文稿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david</dc:creator>
  <cp:lastModifiedBy>yang david</cp:lastModifiedBy>
  <cp:revision>50</cp:revision>
  <dcterms:created xsi:type="dcterms:W3CDTF">2022-06-24T15:03:50Z</dcterms:created>
  <dcterms:modified xsi:type="dcterms:W3CDTF">2023-02-08T18:08:19Z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